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57" r:id="rId3"/>
    <p:sldId id="258" r:id="rId4"/>
    <p:sldId id="259" r:id="rId5"/>
    <p:sldId id="260" r:id="rId6"/>
    <p:sldId id="277" r:id="rId7"/>
    <p:sldId id="278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9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08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6ED73-E647-4149-8A92-FB9B167702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4B4AA-F61B-4717-ACC2-E723793BE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BE5E2-F498-4E2A-8FA4-BC1DA46B7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41A17-AAC0-4256-B69D-43C8D486E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2D2D9-012B-471F-966F-EEC695E72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D05A5-0F68-49FB-9E06-E661428A1E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EBC3D-5BFF-48FF-8FDC-99CD2A5A96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9EFC9-9CC4-4496-BE46-F011220D2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ACFB3-60A7-44B8-9934-33B4564BE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3677C-20A3-406A-9C53-C29B4C429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E7F41-D6FA-44C8-825C-E3FE10D68C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9E5F82F-F70E-4015-BC17-F4A037980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0" r:id="rId2"/>
    <p:sldLayoutId id="2147483789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90" r:id="rId9"/>
    <p:sldLayoutId id="2147483786" r:id="rId10"/>
    <p:sldLayoutId id="214748378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752600"/>
            <a:ext cx="7337234" cy="76199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Introduction to Economics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2800" y="2285999"/>
            <a:ext cx="3733800" cy="921211"/>
          </a:xfrm>
        </p:spPr>
        <p:txBody>
          <a:bodyPr/>
          <a:lstStyle/>
          <a:p>
            <a:pPr marR="0" algn="ctr" eaLnBrk="1" hangingPunct="1"/>
            <a:endParaRPr lang="en-US" sz="2000" b="1" dirty="0" smtClean="0"/>
          </a:p>
          <a:p>
            <a:pPr marR="0" algn="ctr" eaLnBrk="1" hangingPunct="1"/>
            <a:r>
              <a:rPr lang="en-US" sz="2800" b="1" dirty="0" smtClean="0"/>
              <a:t>What is Economics?</a:t>
            </a:r>
          </a:p>
        </p:txBody>
      </p:sp>
      <p:pic>
        <p:nvPicPr>
          <p:cNvPr id="4" name="Picture 3" descr="IMG-20191120-WA0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5684" y="304800"/>
            <a:ext cx="2635382" cy="1219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762000" y="3657600"/>
            <a:ext cx="2057400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+mj-lt"/>
              </a:rPr>
              <a:t> Page/ I . M . Philosophy</a:t>
            </a:r>
            <a:endParaRPr lang="en-US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196" y="6244629"/>
            <a:ext cx="1370888" cy="30777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 smtClean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+923429767995</a:t>
            </a:r>
            <a:endParaRPr lang="en-US" sz="1400" dirty="0">
              <a:latin typeface="+mj-lt"/>
            </a:endParaRPr>
          </a:p>
        </p:txBody>
      </p:sp>
      <p:pic>
        <p:nvPicPr>
          <p:cNvPr id="11" name="Picture 10" descr="economo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304800"/>
            <a:ext cx="4713689" cy="125032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2" name="TextBox 1"/>
          <p:cNvSpPr txBox="1"/>
          <p:nvPr/>
        </p:nvSpPr>
        <p:spPr>
          <a:xfrm>
            <a:off x="3200398" y="6172200"/>
            <a:ext cx="5628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theimsmedi.com.pk</a:t>
            </a:r>
            <a:endParaRPr lang="en-US" sz="24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797" y="3657600"/>
            <a:ext cx="407282" cy="4072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55" y="4135375"/>
            <a:ext cx="360425" cy="3604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72000"/>
            <a:ext cx="353080" cy="3530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980920"/>
            <a:ext cx="353080" cy="35308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410200"/>
            <a:ext cx="353080" cy="35308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819120"/>
            <a:ext cx="353080" cy="35308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200121"/>
            <a:ext cx="353079" cy="353079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62000" y="5864423"/>
            <a:ext cx="1200970" cy="3077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b="1" dirty="0">
                <a:latin typeface="+mj-lt"/>
              </a:rPr>
              <a:t>t</a:t>
            </a:r>
            <a:r>
              <a:rPr lang="en-US" sz="1400" b="1" dirty="0" smtClean="0">
                <a:latin typeface="+mj-lt"/>
              </a:rPr>
              <a:t>heims media</a:t>
            </a:r>
            <a:endParaRPr lang="en-US" sz="1400" b="1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2000" y="4154384"/>
            <a:ext cx="1600200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dirty="0">
                <a:latin typeface="+mj-lt"/>
              </a:rPr>
              <a:t>theims2020 official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62000" y="4572000"/>
            <a:ext cx="982961" cy="3077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hussain-ali</a:t>
            </a:r>
            <a:endParaRPr lang="en-US" sz="1400" b="1" dirty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2000" y="5407223"/>
            <a:ext cx="1293944" cy="3077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b="1" dirty="0">
                <a:latin typeface="+mj-lt"/>
              </a:rPr>
              <a:t>theimsofficial1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10200" y="5763280"/>
            <a:ext cx="34265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t</a:t>
            </a:r>
            <a:r>
              <a:rPr lang="en-US" sz="1600" b="1" dirty="0" smtClean="0"/>
              <a:t>heims.media@gmail.com</a:t>
            </a:r>
            <a:endParaRPr lang="en-US" sz="1600" b="1" dirty="0"/>
          </a:p>
        </p:txBody>
      </p:sp>
      <p:cxnSp>
        <p:nvCxnSpPr>
          <p:cNvPr id="30" name="Straight Connector 29"/>
          <p:cNvCxnSpPr>
            <a:stCxn id="31" idx="3"/>
          </p:cNvCxnSpPr>
          <p:nvPr/>
        </p:nvCxnSpPr>
        <p:spPr>
          <a:xfrm>
            <a:off x="3047999" y="3391877"/>
            <a:ext cx="1" cy="316052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73654" y="3207211"/>
            <a:ext cx="2674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By Hussain Ali Harri</a:t>
            </a:r>
            <a:endParaRPr lang="en-US" b="1" dirty="0"/>
          </a:p>
        </p:txBody>
      </p:sp>
      <p:sp>
        <p:nvSpPr>
          <p:cNvPr id="3072" name="TextBox 3071"/>
          <p:cNvSpPr txBox="1"/>
          <p:nvPr/>
        </p:nvSpPr>
        <p:spPr>
          <a:xfrm>
            <a:off x="3261907" y="3140839"/>
            <a:ext cx="55748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After studying this chapter, you will be able to: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Define economics and distinguish between micro and macro </a:t>
            </a:r>
            <a:r>
              <a:rPr lang="en-US" dirty="0" smtClean="0"/>
              <a:t>economics.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Explain the three big questions of microeconomics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Explain the three big questions </a:t>
            </a:r>
            <a:r>
              <a:rPr lang="en-US" dirty="0" smtClean="0"/>
              <a:t>of macroeconomics.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Explain the ideas that define the economic way of </a:t>
            </a:r>
            <a:r>
              <a:rPr lang="en-US" dirty="0" smtClean="0"/>
              <a:t>thinking.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Explain how economists go about their work as social scientists.</a:t>
            </a:r>
            <a:endParaRPr lang="en-US" dirty="0"/>
          </a:p>
        </p:txBody>
      </p:sp>
      <p:sp>
        <p:nvSpPr>
          <p:cNvPr id="3078" name="TextBox 3077"/>
          <p:cNvSpPr txBox="1"/>
          <p:nvPr/>
        </p:nvSpPr>
        <p:spPr>
          <a:xfrm>
            <a:off x="749687" y="4972141"/>
            <a:ext cx="1441420" cy="3385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b="1" dirty="0">
                <a:latin typeface="+mj-lt"/>
              </a:rPr>
              <a:t>hussainalik749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Three Big Microeconomic Questions				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017713"/>
            <a:ext cx="7772400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The “gifts of nature” that we use to produce goods and services are </a:t>
            </a:r>
            <a:r>
              <a:rPr lang="en-US" sz="2400" b="1" smtClean="0"/>
              <a:t>land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The work time and effort that people devote to producing goods and services is </a:t>
            </a:r>
            <a:r>
              <a:rPr lang="en-US" sz="2400" b="1" smtClean="0"/>
              <a:t>labor</a:t>
            </a:r>
          </a:p>
          <a:p>
            <a:pPr eaLnBrk="1" hangingPunct="1"/>
            <a:endParaRPr lang="en-US" sz="2400" b="1" smtClean="0"/>
          </a:p>
          <a:p>
            <a:pPr eaLnBrk="1" hangingPunct="1"/>
            <a:r>
              <a:rPr lang="en-US" sz="2400" smtClean="0"/>
              <a:t>The quality of labor depends on </a:t>
            </a:r>
            <a:r>
              <a:rPr lang="en-US" sz="2400" b="1" smtClean="0"/>
              <a:t>human capital</a:t>
            </a:r>
            <a:r>
              <a:rPr lang="en-US" sz="2400" smtClean="0"/>
              <a:t>, which is the knowledge and skill that people obtain from education, on-the-job training and work experience</a:t>
            </a:r>
          </a:p>
        </p:txBody>
      </p:sp>
      <p:pic>
        <p:nvPicPr>
          <p:cNvPr id="5" name="Picture 4" descr="IMG-20191120-WA0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5462" y="152400"/>
            <a:ext cx="1351454" cy="1066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Three Big Microeconomic Questions				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The tools, instruments, machines, buildings and other constructions that are used to produce goods and services are </a:t>
            </a:r>
            <a:r>
              <a:rPr lang="en-US" sz="2400" b="1" dirty="0" smtClean="0"/>
              <a:t>capital</a:t>
            </a:r>
          </a:p>
          <a:p>
            <a:pPr eaLnBrk="1" hangingPunct="1">
              <a:buFont typeface="Wingdings" pitchFamily="2" charset="2"/>
              <a:buNone/>
            </a:pPr>
            <a:endParaRPr lang="en-US" sz="2400" b="1" dirty="0" smtClean="0"/>
          </a:p>
          <a:p>
            <a:pPr eaLnBrk="1" hangingPunct="1"/>
            <a:r>
              <a:rPr lang="en-US" sz="2400" dirty="0" smtClean="0"/>
              <a:t>The human resource that organize land, labor and capital is </a:t>
            </a:r>
            <a:r>
              <a:rPr lang="en-US" sz="2400" b="1" dirty="0" smtClean="0"/>
              <a:t>entrepreneurship</a:t>
            </a:r>
          </a:p>
        </p:txBody>
      </p:sp>
      <p:pic>
        <p:nvPicPr>
          <p:cNvPr id="5" name="Picture 4" descr="IMG-20191120-WA0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5462" y="152400"/>
            <a:ext cx="1351454" cy="1066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Three Big Microeconomic Questions 				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017713"/>
            <a:ext cx="8193088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For Whom are Goods and Services Produced?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Who gets the goods and services depends on the incomes that people earn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/>
            <a:r>
              <a:rPr lang="en-US" sz="2400" smtClean="0"/>
              <a:t>Land earns </a:t>
            </a:r>
            <a:r>
              <a:rPr lang="en-US" sz="2400" b="1" smtClean="0"/>
              <a:t>rent</a:t>
            </a:r>
          </a:p>
          <a:p>
            <a:pPr eaLnBrk="1" hangingPunct="1"/>
            <a:r>
              <a:rPr lang="en-US" sz="2400" smtClean="0"/>
              <a:t>Labor earns </a:t>
            </a:r>
            <a:r>
              <a:rPr lang="en-US" sz="2400" b="1" smtClean="0"/>
              <a:t>wages</a:t>
            </a:r>
          </a:p>
          <a:p>
            <a:pPr eaLnBrk="1" hangingPunct="1"/>
            <a:r>
              <a:rPr lang="en-US" sz="2400" smtClean="0"/>
              <a:t>Capital earns </a:t>
            </a:r>
            <a:r>
              <a:rPr lang="en-US" sz="2400" b="1" smtClean="0"/>
              <a:t>interest</a:t>
            </a:r>
          </a:p>
          <a:p>
            <a:pPr eaLnBrk="1" hangingPunct="1"/>
            <a:r>
              <a:rPr lang="en-US" sz="2400" smtClean="0"/>
              <a:t>Entrepreneurship earns </a:t>
            </a:r>
            <a:r>
              <a:rPr lang="en-US" sz="2400" b="1" smtClean="0"/>
              <a:t>profit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4" name="TextBox 3"/>
          <p:cNvSpPr txBox="1"/>
          <p:nvPr/>
        </p:nvSpPr>
        <p:spPr>
          <a:xfrm>
            <a:off x="5105400" y="152400"/>
            <a:ext cx="2471451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ll MT" pitchFamily="18" charset="0"/>
              </a:rPr>
              <a:t>The IMS</a:t>
            </a:r>
            <a:r>
              <a:rPr lang="en-US" sz="2000" b="1" kern="0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YouTube Channel</a:t>
            </a:r>
            <a:endParaRPr lang="en-US" sz="1400" b="1" kern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4" descr="IMG-20191120-WA0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5462" y="152400"/>
            <a:ext cx="1351454" cy="1066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Three Big Macroeconomic Questions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017713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	Macroeconomics focuses on three big questions: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/>
            <a:r>
              <a:rPr lang="en-US" sz="3600" dirty="0" smtClean="0"/>
              <a:t>What determines the standard of living?</a:t>
            </a:r>
          </a:p>
          <a:p>
            <a:pPr eaLnBrk="1" hangingPunct="1"/>
            <a:r>
              <a:rPr lang="en-US" sz="3600" dirty="0" smtClean="0"/>
              <a:t>What determines the cost of living?</a:t>
            </a:r>
          </a:p>
          <a:p>
            <a:pPr eaLnBrk="1" hangingPunct="1"/>
            <a:r>
              <a:rPr lang="en-US" sz="3600" dirty="0" smtClean="0"/>
              <a:t>Why does our economy fluctuate?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05400" y="152400"/>
            <a:ext cx="2471451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ll MT" pitchFamily="18" charset="0"/>
              </a:rPr>
              <a:t>The IMS</a:t>
            </a:r>
            <a:r>
              <a:rPr lang="en-US" sz="2000" b="1" kern="0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YouTube Channel</a:t>
            </a:r>
            <a:endParaRPr lang="en-US" sz="1400" b="1" kern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4" descr="IMG-20191120-WA0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5462" y="152400"/>
            <a:ext cx="1351454" cy="1066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Three Big Macroeconomic Questions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39963"/>
            <a:ext cx="8229600" cy="43894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200" dirty="0" smtClean="0"/>
              <a:t>What determines the </a:t>
            </a:r>
            <a:r>
              <a:rPr lang="en-US" sz="3200" b="1" dirty="0" smtClean="0"/>
              <a:t>Standard of Living</a:t>
            </a:r>
            <a:r>
              <a:rPr lang="en-US" sz="3200" dirty="0" smtClean="0"/>
              <a:t>?</a:t>
            </a:r>
          </a:p>
          <a:p>
            <a:pPr eaLnBrk="1" hangingPunct="1">
              <a:buFont typeface="Wingdings" pitchFamily="2" charset="2"/>
              <a:buNone/>
            </a:pPr>
            <a:endParaRPr lang="en-US" sz="32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3200" dirty="0" smtClean="0"/>
              <a:t>	The </a:t>
            </a:r>
            <a:r>
              <a:rPr lang="en-US" sz="3200" b="1" dirty="0" smtClean="0"/>
              <a:t>standard of living</a:t>
            </a:r>
            <a:r>
              <a:rPr lang="en-US" sz="3200" dirty="0" smtClean="0"/>
              <a:t> is the level of consumption that people enjoy on the average and is measured by average income per person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05400" y="152400"/>
            <a:ext cx="2471451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ll MT" pitchFamily="18" charset="0"/>
              </a:rPr>
              <a:t>The IMS</a:t>
            </a:r>
            <a:r>
              <a:rPr lang="en-US" sz="2000" b="1" kern="0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YouTube Channel</a:t>
            </a:r>
            <a:endParaRPr lang="en-US" sz="1400" b="1" kern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4" descr="IMG-20191120-WA0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5462" y="152400"/>
            <a:ext cx="1351454" cy="1066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Three Big Macroeconomic Questions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What determines the </a:t>
            </a:r>
            <a:r>
              <a:rPr lang="en-US" sz="2400" b="1" smtClean="0"/>
              <a:t>Cost of Living</a:t>
            </a:r>
            <a:r>
              <a:rPr lang="en-US" sz="2400" smtClean="0"/>
              <a:t>?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The </a:t>
            </a:r>
            <a:r>
              <a:rPr lang="en-US" sz="2400" b="1" smtClean="0"/>
              <a:t>cost of living </a:t>
            </a:r>
            <a:r>
              <a:rPr lang="en-US" sz="2400" smtClean="0"/>
              <a:t>is the amount of money it takes to buy the goods and services that a typical family consumes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The cost of living in the United States is the number of dollars it takes to buy goods and services that a typical family consumes</a:t>
            </a:r>
          </a:p>
        </p:txBody>
      </p:sp>
      <p:pic>
        <p:nvPicPr>
          <p:cNvPr id="5" name="Picture 4" descr="IMG-20191120-WA0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5462" y="152400"/>
            <a:ext cx="1351454" cy="1066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Three Big Macroeconomic Questions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017713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A rising cost of living is called </a:t>
            </a:r>
            <a:r>
              <a:rPr lang="en-US" sz="2400" b="1" dirty="0" smtClean="0"/>
              <a:t>inflation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A falling cost of living is called </a:t>
            </a:r>
            <a:r>
              <a:rPr lang="en-US" sz="2400" b="1" dirty="0" smtClean="0"/>
              <a:t>deflation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Inflations brings a shrinking value of the dollar and deflation brings a rising value of the dollar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Macroeconomics seeks to explain the forces that determine the cost of living and the inflation or deflation rates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05400" y="152400"/>
            <a:ext cx="2471451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ll MT" pitchFamily="18" charset="0"/>
              </a:rPr>
              <a:t>The IMS</a:t>
            </a:r>
            <a:r>
              <a:rPr lang="en-US" sz="2000" b="1" kern="0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YouTube Channel</a:t>
            </a:r>
            <a:endParaRPr lang="en-US" sz="1400" b="1" kern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4" descr="IMG-20191120-WA0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5462" y="152400"/>
            <a:ext cx="1351454" cy="1066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Three Big Macroeconomic Questions</a:t>
            </a:r>
          </a:p>
        </p:txBody>
      </p:sp>
      <p:pic>
        <p:nvPicPr>
          <p:cNvPr id="21507" name="Picture 4" descr="businesscycle_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031" t="8475"/>
          <a:stretch>
            <a:fillRect/>
          </a:stretch>
        </p:blipFill>
        <p:spPr>
          <a:xfrm>
            <a:off x="533400" y="2209800"/>
            <a:ext cx="8001000" cy="4267200"/>
          </a:xfrm>
          <a:noFill/>
        </p:spPr>
      </p:pic>
      <p:pic>
        <p:nvPicPr>
          <p:cNvPr id="5" name="Picture 4" descr="IMG-20191120-WA00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45462" y="152400"/>
            <a:ext cx="1351454" cy="1066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Three Big Macroeconomic Questions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17713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Why does our economy fluctuate?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Economists remain unsure about the sources of economic fluctuations and about the actions that might be taken to smooth the economy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But in your study of macroeconomics, you will learn what economists have discovered about economic fluctuations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05400" y="152400"/>
            <a:ext cx="2471451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ll MT" pitchFamily="18" charset="0"/>
              </a:rPr>
              <a:t>The IMS</a:t>
            </a:r>
            <a:r>
              <a:rPr lang="en-US" sz="2000" b="1" kern="0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YouTube Channel</a:t>
            </a:r>
            <a:endParaRPr lang="en-US" sz="1400" b="1" kern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4" descr="IMG-20191120-WA0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5462" y="152400"/>
            <a:ext cx="1351454" cy="1066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Economics: A Social Science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17713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Economics distinguishes between two types of statements: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What </a:t>
            </a:r>
            <a:r>
              <a:rPr lang="en-US" sz="2400" i="1" dirty="0" smtClean="0"/>
              <a:t>is</a:t>
            </a:r>
            <a:r>
              <a:rPr lang="en-US" sz="2400" dirty="0" smtClean="0"/>
              <a:t> – positive statements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What </a:t>
            </a:r>
            <a:r>
              <a:rPr lang="en-US" sz="2400" i="1" dirty="0" smtClean="0"/>
              <a:t>ought to be</a:t>
            </a:r>
            <a:r>
              <a:rPr lang="en-US" sz="2400" dirty="0" smtClean="0"/>
              <a:t> – Normative statements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A positive statement can be tested by checking it against facts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A normative statement cannot be tested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05400" y="152400"/>
            <a:ext cx="2471451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ll MT" pitchFamily="18" charset="0"/>
              </a:rPr>
              <a:t>The IMS</a:t>
            </a:r>
            <a:r>
              <a:rPr lang="en-US" sz="2000" b="1" kern="0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YouTube Channel</a:t>
            </a:r>
            <a:endParaRPr lang="en-US" sz="1400" b="1" kern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4" descr="IMG-20191120-WA0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5462" y="152400"/>
            <a:ext cx="1351454" cy="1066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	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017713"/>
            <a:ext cx="8189913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After studying this chapter, you will be able to:</a:t>
            </a:r>
          </a:p>
          <a:p>
            <a:pPr eaLnBrk="1" hangingPunct="1"/>
            <a:r>
              <a:rPr lang="en-US" sz="2400" dirty="0" smtClean="0"/>
              <a:t>Define economics and distinguish between micro and macro economics</a:t>
            </a:r>
          </a:p>
          <a:p>
            <a:pPr eaLnBrk="1" hangingPunct="1"/>
            <a:r>
              <a:rPr lang="en-US" sz="2400" dirty="0" smtClean="0"/>
              <a:t>Explain the three big questions of microeconomics</a:t>
            </a:r>
          </a:p>
          <a:p>
            <a:pPr eaLnBrk="1" hangingPunct="1"/>
            <a:r>
              <a:rPr lang="en-US" sz="2400" dirty="0" smtClean="0"/>
              <a:t>Explain the three big questions of macroeconomics</a:t>
            </a:r>
          </a:p>
          <a:p>
            <a:pPr eaLnBrk="1" hangingPunct="1"/>
            <a:r>
              <a:rPr lang="en-US" sz="2400" dirty="0" smtClean="0"/>
              <a:t>Explain the ideas that define the economic way of thinking</a:t>
            </a:r>
          </a:p>
          <a:p>
            <a:pPr eaLnBrk="1" hangingPunct="1"/>
            <a:r>
              <a:rPr lang="en-US" sz="2400" dirty="0" smtClean="0"/>
              <a:t>Explain how economists go about their work as social scientists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05200" y="6324601"/>
            <a:ext cx="31242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theims.media@gmail.com</a:t>
            </a:r>
          </a:p>
        </p:txBody>
      </p:sp>
      <p:pic>
        <p:nvPicPr>
          <p:cNvPr id="6" name="Picture 5" descr="IMG-20191120-WA0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152400"/>
            <a:ext cx="1834116" cy="1447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1219200" y="5412785"/>
            <a:ext cx="416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theimsmedi.com.pk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Economics: A Social Science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17713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sz="2400" dirty="0" smtClean="0"/>
              <a:t>The task of economic science is to discover positive statements that are consistent with what we observe in the world and that enable us to understand how economic world works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This task is large and breaks into three steps: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Observation and measurement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Model building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Testing models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105400" y="152400"/>
            <a:ext cx="2471451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ll MT" pitchFamily="18" charset="0"/>
              </a:rPr>
              <a:t>The IMS</a:t>
            </a:r>
            <a:r>
              <a:rPr lang="en-US" sz="2000" b="1" kern="0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YouTube Channel</a:t>
            </a:r>
            <a:endParaRPr lang="en-US" sz="1400" b="1" kern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4" descr="IMG-20191120-WA0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5462" y="152400"/>
            <a:ext cx="1351454" cy="1066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Economics: A Social Science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/>
              <a:t>Observation and Measurement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Economists observe and measure economic activity keeping track of such things as: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Quantities of resources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Wages and works hours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Prices and quantities of goods and services produced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Taxes and government spending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Quantities of good and services bought from and sold to other countries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05400" y="152400"/>
            <a:ext cx="2471451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ll MT" pitchFamily="18" charset="0"/>
              </a:rPr>
              <a:t>The IMS</a:t>
            </a:r>
            <a:r>
              <a:rPr lang="en-US" sz="2000" b="1" kern="0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YouTube Channel</a:t>
            </a:r>
            <a:endParaRPr lang="en-US" sz="1400" b="1" kern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4" descr="IMG-20191120-WA0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5462" y="152400"/>
            <a:ext cx="1351454" cy="1066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Economics: A Social Science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209800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</a:t>
            </a:r>
            <a:r>
              <a:rPr lang="en-US" sz="2800" b="1" dirty="0" smtClean="0"/>
              <a:t>Model Building </a:t>
            </a:r>
          </a:p>
          <a:p>
            <a:pPr eaLnBrk="1" hangingPunct="1">
              <a:buFont typeface="Wingdings" pitchFamily="2" charset="2"/>
              <a:buNone/>
            </a:pPr>
            <a:endParaRPr lang="en-US" sz="2800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An </a:t>
            </a:r>
            <a:r>
              <a:rPr lang="en-US" sz="2800" b="1" dirty="0" smtClean="0"/>
              <a:t>economic model</a:t>
            </a:r>
            <a:r>
              <a:rPr lang="en-US" sz="2800" dirty="0" smtClean="0"/>
              <a:t> is a description of some aspect of the economic world that includes only those features of the world that are needed for the purpose at hand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05400" y="152400"/>
            <a:ext cx="2471451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ll MT" pitchFamily="18" charset="0"/>
              </a:rPr>
              <a:t>The IMS</a:t>
            </a:r>
            <a:r>
              <a:rPr lang="en-US" sz="2000" b="1" kern="0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YouTube Channel</a:t>
            </a:r>
            <a:endParaRPr lang="en-US" sz="1400" b="1" kern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4" descr="IMG-20191120-WA0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5462" y="152400"/>
            <a:ext cx="1351454" cy="1066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Economics: A Social Science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133600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dirty="0" smtClean="0"/>
              <a:t>	Testing Models</a:t>
            </a:r>
            <a:r>
              <a:rPr lang="en-US" sz="2400" dirty="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	An </a:t>
            </a:r>
            <a:r>
              <a:rPr lang="en-US" sz="2400" b="1" dirty="0" smtClean="0"/>
              <a:t>economic theory</a:t>
            </a:r>
            <a:r>
              <a:rPr lang="en-US" sz="2400" dirty="0" smtClean="0"/>
              <a:t> is a generalization that summarizes what we think we understand about the economic choices that people make and the performance of industries and entire economies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	A theory is a bridge between a model and reality. It is a proposition about which model works </a:t>
            </a:r>
          </a:p>
        </p:txBody>
      </p:sp>
      <p:pic>
        <p:nvPicPr>
          <p:cNvPr id="5" name="Picture 4" descr="IMG-20191120-WA0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5462" y="152400"/>
            <a:ext cx="1351454" cy="1066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2743200" cy="1162050"/>
          </a:xfrm>
          <a:solidFill>
            <a:srgbClr val="00B050"/>
          </a:solidFill>
          <a:ln>
            <a:solidFill>
              <a:srgbClr val="FF0000"/>
            </a:solidFill>
          </a:ln>
        </p:spPr>
        <p:txBody>
          <a:bodyPr anchor="ctr"/>
          <a:lstStyle/>
          <a:p>
            <a:pPr algn="ctr"/>
            <a:r>
              <a:rPr lang="en-US" sz="7200" b="1" smtClean="0">
                <a:solidFill>
                  <a:srgbClr val="F8085E"/>
                </a:solidFill>
              </a:rPr>
              <a:t>Thanks</a:t>
            </a:r>
            <a:endParaRPr lang="en-US" b="1" smtClean="0">
              <a:solidFill>
                <a:srgbClr val="F8085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ln>
            <a:solidFill>
              <a:srgbClr val="FF0000"/>
            </a:solidFill>
          </a:ln>
        </p:spPr>
        <p:txBody>
          <a:bodyPr anchor="ctr"/>
          <a:lstStyle/>
          <a:p>
            <a:pPr algn="ctr">
              <a:defRPr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Subscribe our </a:t>
            </a:r>
            <a:r>
              <a:rPr lang="en-US" sz="2800" b="1" dirty="0" smtClean="0">
                <a:solidFill>
                  <a:srgbClr val="FF0000"/>
                </a:solidFill>
              </a:rPr>
              <a:t>YouTube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Channel</a:t>
            </a:r>
          </a:p>
          <a:p>
            <a:pPr algn="ctr"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The IMS</a:t>
            </a:r>
          </a:p>
          <a:p>
            <a:pPr algn="ctr">
              <a:defRPr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&amp;</a:t>
            </a:r>
          </a:p>
          <a:p>
            <a:pPr algn="ctr">
              <a:defRPr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Like our </a:t>
            </a:r>
            <a:r>
              <a:rPr lang="en-US" sz="2800" b="1" dirty="0" smtClean="0">
                <a:solidFill>
                  <a:srgbClr val="002060"/>
                </a:solidFill>
              </a:rPr>
              <a:t>Facebook Page</a:t>
            </a:r>
          </a:p>
          <a:p>
            <a:pPr algn="ctr">
              <a:defRPr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I.M.Philosophy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Content Placeholder 4" descr="IMG-20191120-WA000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5050" y="1944864"/>
            <a:ext cx="5111750" cy="403507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4572000" y="990600"/>
            <a:ext cx="31242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theims.media@gmail.com</a:t>
            </a:r>
          </a:p>
        </p:txBody>
      </p:sp>
      <p:sp>
        <p:nvSpPr>
          <p:cNvPr id="7" name="Rectangle 6"/>
          <p:cNvSpPr/>
          <p:nvPr/>
        </p:nvSpPr>
        <p:spPr>
          <a:xfrm>
            <a:off x="960799" y="6324600"/>
            <a:ext cx="2392001" cy="30777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WhatsApp:- </a:t>
            </a:r>
            <a:r>
              <a:rPr lang="en-US" sz="1400" dirty="0">
                <a:ln w="12700">
                  <a:solidFill>
                    <a:sysClr val="windowText" lastClr="00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+923429767995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051300" y="400012"/>
            <a:ext cx="416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theimsmedia.com.pk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Choice, Change, Challenge and Opportunity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209800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</a:t>
            </a:r>
            <a:r>
              <a:rPr lang="en-US" sz="2400" dirty="0" smtClean="0"/>
              <a:t>Economics, the science of choice, has much to say about the change, challenge and opportunity that we face today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	Technological change, terrorism and recession provide a landscape that is rich with problems to be tackled and choices to be understood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	Your economics course helps you understand the powerful forces that shape and change our world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05200" y="6324601"/>
            <a:ext cx="31242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theims.media@gmail.com</a:t>
            </a:r>
          </a:p>
        </p:txBody>
      </p:sp>
      <p:pic>
        <p:nvPicPr>
          <p:cNvPr id="6" name="Picture 5" descr="IMG-20191120-WA0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152400"/>
            <a:ext cx="1453116" cy="114704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 of Economics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209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Scarcity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All economic questions arise because we are unable to satisfy our wants – because we face scarcity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</a:t>
            </a:r>
            <a:r>
              <a:rPr lang="en-US" sz="2400" b="1" dirty="0" smtClean="0"/>
              <a:t>Economics</a:t>
            </a:r>
            <a:r>
              <a:rPr lang="en-US" sz="2400" dirty="0" smtClean="0"/>
              <a:t> is the social science that studies the choices that individuals, businesses, governments and societies make as they cope with scarcity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05200" y="6324601"/>
            <a:ext cx="31242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theims.media@gmail.com</a:t>
            </a:r>
          </a:p>
        </p:txBody>
      </p:sp>
      <p:pic>
        <p:nvPicPr>
          <p:cNvPr id="6" name="Picture 5" descr="IMG-20191120-WA0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152400"/>
            <a:ext cx="1834116" cy="1447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Definition of Economics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133600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Microeconomics	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sz="2400" b="1" smtClean="0"/>
              <a:t>Microeconomics</a:t>
            </a:r>
            <a:r>
              <a:rPr lang="en-US" sz="2400" smtClean="0"/>
              <a:t> is the study pf choices made by individuals and businesses and the influence of government on those choices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Macroeconomics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sz="2400" b="1" smtClean="0"/>
              <a:t>Macroeconomics</a:t>
            </a:r>
            <a:r>
              <a:rPr lang="en-US" sz="2400" smtClean="0"/>
              <a:t> is the study of the effects on the national and global economy of the choices that individuals, businesses and governments make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05200" y="6324601"/>
            <a:ext cx="31242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theims.media@gmail.com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0" y="533400"/>
            <a:ext cx="2471451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ll MT" pitchFamily="18" charset="0"/>
              </a:rPr>
              <a:t>The IMS</a:t>
            </a:r>
            <a:r>
              <a:rPr lang="en-US" sz="2000" b="1" kern="0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YouTube Channel</a:t>
            </a:r>
            <a:endParaRPr lang="en-US" sz="1400" b="1" kern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5" descr="IMG-20191120-WA0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152400"/>
            <a:ext cx="1834116" cy="1447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Theme of Microeconomics	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133600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Economics is all about limits</a:t>
            </a:r>
          </a:p>
          <a:p>
            <a:pPr lvl="1" eaLnBrk="1" hangingPunct="1"/>
            <a:r>
              <a:rPr lang="en-US" dirty="0" smtClean="0"/>
              <a:t>Limited incomes of consumers</a:t>
            </a:r>
          </a:p>
          <a:p>
            <a:pPr lvl="1" eaLnBrk="1" hangingPunct="1"/>
            <a:r>
              <a:rPr lang="en-US" dirty="0" smtClean="0"/>
              <a:t>Limited budgets</a:t>
            </a:r>
          </a:p>
          <a:p>
            <a:pPr lvl="1" eaLnBrk="1" hangingPunct="1"/>
            <a:r>
              <a:rPr lang="en-US" dirty="0" smtClean="0"/>
              <a:t>Limited technical know-how</a:t>
            </a:r>
          </a:p>
          <a:p>
            <a:pPr lvl="1" eaLnBrk="1" hangingPunct="1"/>
            <a:r>
              <a:rPr lang="en-US" dirty="0" smtClean="0"/>
              <a:t>Limited number of working hours</a:t>
            </a:r>
          </a:p>
          <a:p>
            <a:pPr lvl="1" eaLnBrk="1" hangingPunct="1"/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Economics teaches us to make the most of these limits which we call optimum allocation of resources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05200" y="6324601"/>
            <a:ext cx="31242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theims.media@gmail.com</a:t>
            </a:r>
          </a:p>
        </p:txBody>
      </p:sp>
      <p:pic>
        <p:nvPicPr>
          <p:cNvPr id="7" name="Picture 6" descr="IMG-20191120-WA0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52396" y="152400"/>
            <a:ext cx="1544519" cy="1219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Core of Economics	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209800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The Economizing Problem</a:t>
            </a:r>
          </a:p>
          <a:p>
            <a:pPr lvl="1" eaLnBrk="1" hangingPunct="1">
              <a:buFont typeface="Wingdings" pitchFamily="2" charset="2"/>
              <a:buNone/>
            </a:pPr>
            <a:endParaRPr lang="en-US" i="1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i="1" smtClean="0"/>
              <a:t>“ Want is a growing giant whom the coat of Have was never large enough to cover”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mtClean="0"/>
              <a:t>						</a:t>
            </a:r>
            <a:r>
              <a:rPr lang="en-US" sz="2000" smtClean="0"/>
              <a:t>Ralph Waldo Emerson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05200" y="6324601"/>
            <a:ext cx="31242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theims.media@gmail.com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0" y="533400"/>
            <a:ext cx="2471451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ll MT" pitchFamily="18" charset="0"/>
              </a:rPr>
              <a:t>The IMS</a:t>
            </a:r>
            <a:r>
              <a:rPr lang="en-US" sz="2000" b="1" kern="0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YouTube Channel</a:t>
            </a:r>
            <a:endParaRPr lang="en-US" sz="1400" b="1" kern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5" descr="IMG-20191120-WA0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152400"/>
            <a:ext cx="1834116" cy="1447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Three Big Microeconomic Questions				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Microeconomics seeks to understand what determines: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What</a:t>
            </a:r>
            <a:r>
              <a:rPr lang="en-US" sz="2400" dirty="0" smtClean="0"/>
              <a:t> goods and services are produced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How</a:t>
            </a:r>
            <a:r>
              <a:rPr lang="en-US" sz="2400" dirty="0" smtClean="0"/>
              <a:t> goods and services are produced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/>
              <a:t>For whom</a:t>
            </a:r>
            <a:r>
              <a:rPr lang="en-US" sz="2400" dirty="0" smtClean="0"/>
              <a:t> goods and services are produced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/>
              <a:t>	Goods and services</a:t>
            </a:r>
            <a:r>
              <a:rPr lang="en-US" sz="2400" dirty="0" smtClean="0"/>
              <a:t> are the objects that people value and produce to satisfy wants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174195" y="6211669"/>
            <a:ext cx="3141005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theims.media@gmail.com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05400" y="152400"/>
            <a:ext cx="2438400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ll MT" pitchFamily="18" charset="0"/>
              </a:rPr>
              <a:t>The IMS</a:t>
            </a:r>
            <a:r>
              <a:rPr lang="en-US" sz="2000" b="1" kern="0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YouTube Channel</a:t>
            </a:r>
            <a:endParaRPr lang="en-US" sz="1400" b="1" kern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5" descr="IMG-20191120-WA0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63807" y="39468"/>
            <a:ext cx="1453116" cy="114704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Three Big Microeconomic Questions				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17713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How are Goods and Services produced?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/>
              <a:t>	Factors of production </a:t>
            </a:r>
            <a:r>
              <a:rPr lang="en-US" sz="2400" smtClean="0"/>
              <a:t>are the resources that businesses use to produce goods and services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They are grouped into four categories: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Land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Labor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Capital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Entrepreneurship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05200" y="6324601"/>
            <a:ext cx="312420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theims.media@gmail.com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05400" y="152400"/>
            <a:ext cx="2471451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ell MT" pitchFamily="18" charset="0"/>
              </a:rPr>
              <a:t>The IMS</a:t>
            </a:r>
            <a:r>
              <a:rPr lang="en-US" sz="2000" b="1" kern="0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kern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YouTube Channel</a:t>
            </a:r>
            <a:endParaRPr lang="en-US" sz="1400" b="1" kern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5" descr="IMG-20191120-WA0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5462" y="152400"/>
            <a:ext cx="1351454" cy="1066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1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10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2" dur="10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450</TotalTime>
  <Words>456</Words>
  <Application>Microsoft Office PowerPoint</Application>
  <PresentationFormat>On-screen Show (4:3)</PresentationFormat>
  <Paragraphs>209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Introduction to Economics</vt:lpstr>
      <vt:lpstr>Objectives </vt:lpstr>
      <vt:lpstr>Choice, Change, Challenge and Opportunity</vt:lpstr>
      <vt:lpstr>Definition of Economics</vt:lpstr>
      <vt:lpstr>Definition of Economics</vt:lpstr>
      <vt:lpstr>Theme of Microeconomics </vt:lpstr>
      <vt:lpstr>Core of Economics </vt:lpstr>
      <vt:lpstr>Three Big Microeconomic Questions    </vt:lpstr>
      <vt:lpstr>Three Big Microeconomic Questions    </vt:lpstr>
      <vt:lpstr>Three Big Microeconomic Questions    </vt:lpstr>
      <vt:lpstr>Three Big Microeconomic Questions    </vt:lpstr>
      <vt:lpstr>Three Big Microeconomic Questions     </vt:lpstr>
      <vt:lpstr>Three Big Macroeconomic Questions</vt:lpstr>
      <vt:lpstr>Three Big Macroeconomic Questions</vt:lpstr>
      <vt:lpstr>Three Big Macroeconomic Questions</vt:lpstr>
      <vt:lpstr>Three Big Macroeconomic Questions</vt:lpstr>
      <vt:lpstr>Three Big Macroeconomic Questions</vt:lpstr>
      <vt:lpstr>Three Big Macroeconomic Questions</vt:lpstr>
      <vt:lpstr>Economics: A Social Science</vt:lpstr>
      <vt:lpstr>Economics: A Social Science</vt:lpstr>
      <vt:lpstr>Economics: A Social Science</vt:lpstr>
      <vt:lpstr>Economics: A Social Science</vt:lpstr>
      <vt:lpstr>Economics: A Social Science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Economics</dc:title>
  <dc:creator>moon</dc:creator>
  <cp:lastModifiedBy>theims</cp:lastModifiedBy>
  <cp:revision>91</cp:revision>
  <dcterms:created xsi:type="dcterms:W3CDTF">2009-01-11T14:32:59Z</dcterms:created>
  <dcterms:modified xsi:type="dcterms:W3CDTF">2021-05-27T18:00:47Z</dcterms:modified>
</cp:coreProperties>
</file>